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301" r:id="rId2"/>
    <p:sldId id="257" r:id="rId3"/>
    <p:sldId id="304" r:id="rId4"/>
    <p:sldId id="258" r:id="rId5"/>
    <p:sldId id="321" r:id="rId6"/>
    <p:sldId id="303" r:id="rId7"/>
    <p:sldId id="285" r:id="rId8"/>
    <p:sldId id="306" r:id="rId9"/>
    <p:sldId id="310" r:id="rId10"/>
    <p:sldId id="308" r:id="rId11"/>
    <p:sldId id="265" r:id="rId12"/>
    <p:sldId id="313" r:id="rId13"/>
    <p:sldId id="315" r:id="rId14"/>
    <p:sldId id="316" r:id="rId15"/>
    <p:sldId id="312" r:id="rId16"/>
    <p:sldId id="317" r:id="rId17"/>
    <p:sldId id="314" r:id="rId18"/>
    <p:sldId id="318" r:id="rId19"/>
    <p:sldId id="266" r:id="rId20"/>
    <p:sldId id="269" r:id="rId21"/>
    <p:sldId id="270" r:id="rId22"/>
    <p:sldId id="272" r:id="rId23"/>
    <p:sldId id="273" r:id="rId24"/>
    <p:sldId id="274" r:id="rId25"/>
    <p:sldId id="275" r:id="rId26"/>
    <p:sldId id="277" r:id="rId27"/>
    <p:sldId id="278" r:id="rId28"/>
    <p:sldId id="279" r:id="rId29"/>
    <p:sldId id="282" r:id="rId30"/>
    <p:sldId id="283" r:id="rId31"/>
    <p:sldId id="287" r:id="rId32"/>
    <p:sldId id="288" r:id="rId33"/>
    <p:sldId id="290" r:id="rId34"/>
    <p:sldId id="291" r:id="rId35"/>
    <p:sldId id="293" r:id="rId36"/>
    <p:sldId id="294" r:id="rId37"/>
    <p:sldId id="296" r:id="rId38"/>
    <p:sldId id="297" r:id="rId39"/>
    <p:sldId id="298" r:id="rId40"/>
    <p:sldId id="299" r:id="rId41"/>
    <p:sldId id="300" r:id="rId42"/>
    <p:sldId id="319" r:id="rId43"/>
    <p:sldId id="32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608" autoAdjust="0"/>
    <p:restoredTop sz="86482" autoAdjust="0"/>
  </p:normalViewPr>
  <p:slideViewPr>
    <p:cSldViewPr snapToGrid="0" snapToObjects="1">
      <p:cViewPr varScale="1">
        <p:scale>
          <a:sx n="96" d="100"/>
          <a:sy n="96" d="100"/>
        </p:scale>
        <p:origin x="-28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950D5-F5A0-2B42-840F-1E297883B0DF}" type="datetimeFigureOut">
              <a:rPr lang="en-US" smtClean="0"/>
              <a:t>3/12/14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F2F02-556F-2D4B-80FE-6FB83AC74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0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F2F02-556F-2D4B-80FE-6FB83AC742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71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F2F02-556F-2D4B-80FE-6FB83AC742C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06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3/12/14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45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7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0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1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3/12/14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3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3/12/14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0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3/12/14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3/12/14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2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3/12/14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1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3/12/14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8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3/12/14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6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4986D-6BE9-4264-908F-02DB36FD8D6C}" type="datetime1">
              <a:rPr lang="en-US" smtClean="0"/>
              <a:t>3/12/14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70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tif4U3OjT2M" TargetMode="External"/><Relationship Id="rId3" Type="http://schemas.openxmlformats.org/officeDocument/2006/relationships/hyperlink" Target="http://www.youtube.com/watch?v=10xh7QdQOns&amp;list=FLk5bMFgY-ffuOeG1NDELlq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5627" b="15627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3077512" y="1990392"/>
            <a:ext cx="57544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00FF"/>
                </a:solidFill>
                <a:latin typeface="Times New Roman"/>
                <a:cs typeface="Times New Roman"/>
              </a:rPr>
              <a:t>Language Outcome in Autism: Randomized Comparison of Joint Attention and Play Interventions</a:t>
            </a:r>
          </a:p>
        </p:txBody>
      </p:sp>
    </p:spTree>
    <p:extLst>
      <p:ext uri="{BB962C8B-B14F-4D97-AF65-F5344CB8AC3E}">
        <p14:creationId xmlns:p14="http://schemas.microsoft.com/office/powerpoint/2010/main" val="1005901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21659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Intervention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3833"/>
            <a:ext cx="8229600" cy="548585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All children participating in this study attend the same applied behavior analysis ABA- based hospital day treatment early intervention program EIP and followed atypical pre-school curriculum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endParaRPr lang="en-US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EIP: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30 hours of treatment /week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offered multidisciplinary assessment &amp; recommendations for intervention at home &amp; school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Six 30 min period of 1:1 or 1:2 ABA sessions, snack, lunch, three 30 min reset period and dispersed self-help teaching sessions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 sz="24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6963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Intervention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Interventions take place in the same play room with the same set of toys.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Structured: </a:t>
            </a:r>
          </a:p>
          <a:p>
            <a:pPr lvl="1">
              <a:buFont typeface="Wingdings" charset="2"/>
              <a:buChar char="ü"/>
            </a:pPr>
            <a:r>
              <a:rPr lang="en-GB" dirty="0" smtClean="0">
                <a:solidFill>
                  <a:srgbClr val="008000"/>
                </a:solidFill>
                <a:latin typeface="Times New Roman"/>
                <a:cs typeface="Times New Roman"/>
              </a:rPr>
              <a:t>1:1 session for 30 min/day </a:t>
            </a:r>
          </a:p>
          <a:p>
            <a:pPr lvl="1">
              <a:buFont typeface="Wingdings" charset="2"/>
              <a:buChar char="ü"/>
            </a:pPr>
            <a:r>
              <a:rPr lang="en-GB" dirty="0" smtClean="0">
                <a:solidFill>
                  <a:srgbClr val="008000"/>
                </a:solidFill>
                <a:latin typeface="Times New Roman"/>
                <a:cs typeface="Times New Roman"/>
              </a:rPr>
              <a:t>5-6 weeks depending on the child stay in the EIP.</a:t>
            </a:r>
          </a:p>
          <a:p>
            <a:pPr lvl="1">
              <a:buFont typeface="Wingdings" charset="2"/>
              <a:buChar char="ü"/>
            </a:pPr>
            <a:r>
              <a:rPr lang="en-GB" dirty="0" smtClean="0">
                <a:solidFill>
                  <a:srgbClr val="008000"/>
                </a:solidFill>
                <a:latin typeface="Times New Roman"/>
                <a:cs typeface="Times New Roman"/>
              </a:rPr>
              <a:t>Direct instruction at the table.</a:t>
            </a:r>
          </a:p>
          <a:p>
            <a:pPr lvl="1">
              <a:buFont typeface="Wingdings" charset="2"/>
              <a:buChar char="ü"/>
            </a:pPr>
            <a:r>
              <a:rPr lang="en-GB" dirty="0" smtClean="0">
                <a:solidFill>
                  <a:srgbClr val="008000"/>
                </a:solidFill>
                <a:latin typeface="Times New Roman"/>
                <a:cs typeface="Times New Roman"/>
              </a:rPr>
              <a:t>Naturalistic milieu- based instruction on the </a:t>
            </a:r>
            <a:r>
              <a:rPr lang="en-GB" dirty="0" smtClean="0">
                <a:solidFill>
                  <a:srgbClr val="008000"/>
                </a:solidFill>
                <a:latin typeface="Times New Roman"/>
                <a:cs typeface="Times New Roman"/>
              </a:rPr>
              <a:t>floor.</a:t>
            </a:r>
            <a:endParaRPr lang="en-GB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GB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Interventions 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were delivered by 5 Trained experimenters (graduate students in Educational Psychology with experience in the field of autism)</a:t>
            </a:r>
            <a:r>
              <a:rPr lang="en-GB" dirty="0">
                <a:latin typeface="Times New Roman"/>
                <a:cs typeface="Times New Roman"/>
              </a:rPr>
              <a:t> </a:t>
            </a:r>
          </a:p>
          <a:p>
            <a:pPr lvl="1">
              <a:buFont typeface="Wingdings" charset="2"/>
              <a:buChar char="ü"/>
            </a:pPr>
            <a:endParaRPr lang="en-GB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4233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7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Difference Between JA and SP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112752"/>
              </p:ext>
            </p:extLst>
          </p:nvPr>
        </p:nvGraphicFramePr>
        <p:xfrm>
          <a:off x="457200" y="1327078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Joint Attention Intervention 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Symbolic Play Intervention </a:t>
                      </a:r>
                      <a:endParaRPr lang="en-US" sz="2400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endParaRPr lang="en-US" sz="240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Focused on teaching joint attention skills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.</a:t>
                      </a:r>
                      <a:endParaRPr lang="en-US" sz="240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Incorporate imitation of the child and engineered play routines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.</a:t>
                      </a:r>
                      <a:endParaRPr lang="en-US" sz="240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Examine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responding skill initiation by pointing, showing, giving and coordinate joint look.</a:t>
                      </a:r>
                      <a:endParaRPr lang="en-US" sz="2400" dirty="0" smtClean="0">
                        <a:solidFill>
                          <a:srgbClr val="0000FF"/>
                        </a:solidFill>
                      </a:endParaRPr>
                    </a:p>
                    <a:p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Focused on improving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symbolic play skills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.</a:t>
                      </a:r>
                      <a:endParaRPr lang="en-US" sz="2400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Object combinations that were increasing more symbolic but were not contingent upon shared attention between adult and child.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178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78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Intervention Approach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21288" cy="51116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Each child’s first treatment goal was determined from the assessment result.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Table Activity:</a:t>
            </a:r>
          </a:p>
          <a:p>
            <a:pPr>
              <a:lnSpc>
                <a:spcPct val="140000"/>
              </a:lnSpc>
              <a:buFont typeface="Wingdings" charset="2"/>
              <a:buChar char="ü"/>
            </a:pP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5 to 8 min discrete trail training to particular treatment goal.</a:t>
            </a:r>
          </a:p>
          <a:p>
            <a:pPr>
              <a:lnSpc>
                <a:spcPct val="140000"/>
              </a:lnSpc>
              <a:buFont typeface="Wingdings" charset="2"/>
              <a:buChar char="ü"/>
            </a:pP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Experimenter sat across from child and shaped 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the targeted joint attention (or play) skill while engaging the child in social interaction. </a:t>
            </a:r>
            <a:endParaRPr lang="en-US" dirty="0" smtClean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>
              <a:lnSpc>
                <a:spcPct val="140000"/>
              </a:lnSpc>
              <a:buFont typeface="Wingdings" charset="2"/>
              <a:buChar char="ü"/>
            </a:pP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The 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instruction was primarily adult-directed. </a:t>
            </a:r>
            <a:endParaRPr lang="en-US" dirty="0" smtClean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>
              <a:lnSpc>
                <a:spcPct val="140000"/>
              </a:lnSpc>
              <a:buFont typeface="Wingdings" charset="2"/>
              <a:buChar char="ü"/>
            </a:pP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Principles 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of 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ABA were 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followed, including the use of hierarchical prompts (verbal prompt, model, 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physical 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prompt) and positive reinforcement 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 used to achieve child's appropriate response. </a:t>
            </a:r>
          </a:p>
          <a:p>
            <a:pPr marL="0" indent="0" algn="r">
              <a:lnSpc>
                <a:spcPct val="140000"/>
              </a:lnSpc>
              <a:buNone/>
            </a:pP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(</a:t>
            </a:r>
            <a:r>
              <a:rPr lang="en-US" dirty="0" err="1">
                <a:solidFill>
                  <a:srgbClr val="008000"/>
                </a:solidFill>
                <a:latin typeface="Times New Roman"/>
                <a:cs typeface="Times New Roman"/>
              </a:rPr>
              <a:t>Kasari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, 2006)</a:t>
            </a:r>
          </a:p>
          <a:p>
            <a:pPr>
              <a:lnSpc>
                <a:spcPct val="140000"/>
              </a:lnSpc>
              <a:buFont typeface="Wingdings" charset="2"/>
              <a:buChar char="ü"/>
            </a:pPr>
            <a:endParaRPr lang="en-US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7300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290" y="510112"/>
            <a:ext cx="8398811" cy="624393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Floor Activity:</a:t>
            </a:r>
          </a:p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20 min using naturalistic milieu instruction 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on the floor to enhance generalization and flexible learning. </a:t>
            </a:r>
            <a:endParaRPr lang="en-US" dirty="0" smtClean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The 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same skill (play or joint attention) was targeted with an expanded set of toys. </a:t>
            </a:r>
            <a:endParaRPr lang="en-US" dirty="0" smtClean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C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hild direct the session and targeted skill still shaped by experimenter used techniques while sitting close to the child and making eye contact eye contact such as:</a:t>
            </a:r>
          </a:p>
          <a:p>
            <a:pPr lvl="1">
              <a:lnSpc>
                <a:spcPct val="130000"/>
              </a:lnSpc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Taking about what the child was doing </a:t>
            </a:r>
          </a:p>
          <a:p>
            <a:pPr lvl="1">
              <a:lnSpc>
                <a:spcPct val="130000"/>
              </a:lnSpc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Repeating back what the child said</a:t>
            </a:r>
          </a:p>
          <a:p>
            <a:pPr lvl="1">
              <a:lnSpc>
                <a:spcPct val="130000"/>
              </a:lnSpc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Expanding on what child said</a:t>
            </a:r>
          </a:p>
          <a:p>
            <a:pPr lvl="1">
              <a:lnSpc>
                <a:spcPct val="130000"/>
              </a:lnSpc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Giving corrective feedback </a:t>
            </a:r>
          </a:p>
          <a:p>
            <a:pPr lvl="1">
              <a:lnSpc>
                <a:spcPct val="130000"/>
              </a:lnSpc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Making environment adjustment to engage the child.</a:t>
            </a:r>
          </a:p>
          <a:p>
            <a:pPr marL="457200" lvl="1" indent="0" algn="r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(</a:t>
            </a:r>
            <a:r>
              <a:rPr lang="en-US" dirty="0" err="1">
                <a:solidFill>
                  <a:srgbClr val="008000"/>
                </a:solidFill>
                <a:latin typeface="Times New Roman"/>
                <a:cs typeface="Times New Roman"/>
              </a:rPr>
              <a:t>Kasari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, 2006)</a:t>
            </a:r>
          </a:p>
          <a:p>
            <a:pPr lvl="1">
              <a:lnSpc>
                <a:spcPct val="130000"/>
              </a:lnSpc>
            </a:pPr>
            <a:endParaRPr lang="en-US" dirty="0" smtClean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>
              <a:lnSpc>
                <a:spcPct val="130000"/>
              </a:lnSpc>
            </a:pP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83145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3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Joint Attention </a:t>
            </a:r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Skills </a:t>
            </a:r>
            <a:r>
              <a:rPr lang="en-US" sz="31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(</a:t>
            </a:r>
            <a:r>
              <a:rPr lang="en-US" sz="3100" dirty="0" err="1">
                <a:solidFill>
                  <a:srgbClr val="FF6600"/>
                </a:solidFill>
                <a:latin typeface="Times New Roman"/>
                <a:cs typeface="Times New Roman"/>
              </a:rPr>
              <a:t>Kasari</a:t>
            </a:r>
            <a:r>
              <a:rPr lang="en-US" sz="3100" dirty="0">
                <a:solidFill>
                  <a:srgbClr val="FF6600"/>
                </a:solidFill>
                <a:latin typeface="Times New Roman"/>
                <a:cs typeface="Times New Roman"/>
              </a:rPr>
              <a:t>, 2006)</a:t>
            </a:r>
            <a:br>
              <a:rPr lang="en-US" sz="3100" dirty="0">
                <a:solidFill>
                  <a:srgbClr val="FF6600"/>
                </a:solidFill>
                <a:latin typeface="Times New Roman"/>
                <a:cs typeface="Times New Roman"/>
              </a:rPr>
            </a:br>
            <a:r>
              <a:rPr lang="en-US" dirty="0">
                <a:latin typeface="Times New Roman"/>
                <a:cs typeface="Times New Roman"/>
              </a:rPr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688655"/>
              </p:ext>
            </p:extLst>
          </p:nvPr>
        </p:nvGraphicFramePr>
        <p:xfrm>
          <a:off x="236011" y="1150680"/>
          <a:ext cx="8687432" cy="557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9921"/>
                <a:gridCol w="6147511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Initiation Joint Attention</a:t>
                      </a:r>
                    </a:p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Coordinated Joint Look </a:t>
                      </a: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Showing</a:t>
                      </a:r>
                      <a:br>
                        <a:rPr lang="en-US" sz="1800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to share </a:t>
                      </a:r>
                      <a:endParaRPr lang="en-US" dirty="0" smtClean="0">
                        <a:solidFill>
                          <a:srgbClr val="008000"/>
                        </a:solidFill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Proximal Point </a:t>
                      </a:r>
                      <a:endParaRPr lang="en-US" dirty="0" smtClean="0">
                        <a:solidFill>
                          <a:srgbClr val="008000"/>
                        </a:solidFill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Distal Point </a:t>
                      </a:r>
                      <a:endParaRPr lang="en-US" dirty="0" smtClean="0">
                        <a:solidFill>
                          <a:srgbClr val="008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 looks between adult &amp;</a:t>
                      </a:r>
                      <a:r>
                        <a:rPr lang="en-US" sz="1800" kern="1200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toy to share attention. No more than 3 sec must separate the look between the toy &amp; the adult. 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 has object in hand and holds it towards adult to share attention. Child does not give toy to adult. 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 gives toy to adult. The child must make a clear attempt to give the toy to the adult. Just a general thrust or throw in the direction of the adult is not acceptable. Child does not want adult help. Child gives purely to share, e.g. for adult to look at a toy or for adult to take a turn with a toy. 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endParaRPr lang="en-US" sz="1800" kern="1200" dirty="0" smtClean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 points to an object within 4 inches of object purely to share interest with the adult. Child’s finger does not need to be touching object. </a:t>
                      </a:r>
                    </a:p>
                    <a:p>
                      <a:endParaRPr lang="en-US" sz="1800" kern="1200" dirty="0" smtClean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 points to an object which is more than 4 inches away from pointing finger purely to share interest with the adult. Child does not want adult to act on the toy. 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44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Joint Attention Skills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240718"/>
              </p:ext>
            </p:extLst>
          </p:nvPr>
        </p:nvGraphicFramePr>
        <p:xfrm>
          <a:off x="457201" y="2016007"/>
          <a:ext cx="8229600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846"/>
                <a:gridCol w="54857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Responsive Joint Attention</a:t>
                      </a:r>
                    </a:p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Following proximal point </a:t>
                      </a:r>
                      <a:endParaRPr lang="en-US" dirty="0" smtClean="0">
                        <a:solidFill>
                          <a:srgbClr val="008000"/>
                        </a:solidFill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Following distal point </a:t>
                      </a:r>
                      <a:endParaRPr lang="en-US" dirty="0" smtClean="0">
                        <a:solidFill>
                          <a:srgbClr val="008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 adult points (to object within 4 inches of pointing finger), child responds</a:t>
                      </a:r>
                      <a:r>
                        <a:rPr lang="en-US" sz="1800" kern="1200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an attention focus. The child’s eye-gaze shifts to focus on the object that the adult is pointing to. 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endParaRPr lang="en-US" sz="1800" kern="1200" dirty="0" smtClean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 follows adult distal point (at least 4 inches away from object). The child’s eye-gaze shifts to focus on the object that the adult is pointing to. 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840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8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Play </a:t>
            </a:r>
            <a:r>
              <a:rPr lang="en-US" dirty="0">
                <a:solidFill>
                  <a:srgbClr val="FF6600"/>
                </a:solidFill>
                <a:latin typeface="Times New Roman"/>
                <a:cs typeface="Times New Roman"/>
              </a:rPr>
              <a:t>Skills</a:t>
            </a:r>
            <a:r>
              <a:rPr lang="en-US" sz="3100" dirty="0">
                <a:solidFill>
                  <a:srgbClr val="FF6600"/>
                </a:solidFill>
                <a:latin typeface="Times New Roman"/>
                <a:cs typeface="Times New Roman"/>
              </a:rPr>
              <a:t>(</a:t>
            </a:r>
            <a:r>
              <a:rPr lang="en-US" sz="3100" dirty="0" err="1">
                <a:solidFill>
                  <a:srgbClr val="FF6600"/>
                </a:solidFill>
                <a:latin typeface="Times New Roman"/>
                <a:cs typeface="Times New Roman"/>
              </a:rPr>
              <a:t>Kasari</a:t>
            </a:r>
            <a:r>
              <a:rPr lang="en-US" sz="3100" dirty="0">
                <a:solidFill>
                  <a:srgbClr val="FF6600"/>
                </a:solidFill>
                <a:latin typeface="Times New Roman"/>
                <a:cs typeface="Times New Roman"/>
              </a:rPr>
              <a:t>, 2006)</a:t>
            </a:r>
            <a:br>
              <a:rPr lang="en-US" sz="3100" dirty="0">
                <a:solidFill>
                  <a:srgbClr val="FF6600"/>
                </a:solidFill>
                <a:latin typeface="Times New Roman"/>
                <a:cs typeface="Times New Roman"/>
              </a:rPr>
            </a:br>
            <a:endParaRPr lang="en-US" sz="3100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673719"/>
              </p:ext>
            </p:extLst>
          </p:nvPr>
        </p:nvGraphicFramePr>
        <p:xfrm>
          <a:off x="179817" y="1061308"/>
          <a:ext cx="8743626" cy="55164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600"/>
                <a:gridCol w="2000470"/>
                <a:gridCol w="6102556"/>
              </a:tblGrid>
              <a:tr h="4112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00FF"/>
                          </a:solidFill>
                        </a:rPr>
                        <a:t>Level </a:t>
                      </a:r>
                      <a:endParaRPr 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</a:rPr>
                        <a:t>Categories</a:t>
                      </a:r>
                      <a:endParaRPr 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</a:rPr>
                        <a:t>Definition </a:t>
                      </a:r>
                      <a:endParaRPr 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4112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Indiscriminate actions </a:t>
                      </a:r>
                      <a:endParaRPr lang="en-US" sz="16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All objects are treated alike (e.g., all objects are mouthed)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4112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Discriminative actions </a:t>
                      </a:r>
                      <a:endParaRPr lang="en-US" sz="16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Differentiates among conventional objects, preserving their physical characteristics, 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or single objects (e.g., rolls round beads, squeezes stuffed animal)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4112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Takes apart combinations </a:t>
                      </a:r>
                      <a:endParaRPr lang="en-US" sz="16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Separates configurations of objects (e.g., takes all pieces out of puzzle) 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4112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Presentation combinations </a:t>
                      </a:r>
                      <a:endParaRPr lang="en-US" sz="16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Re-creates combinations of objects according to their presentation configuration 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(e.g., puts puzzle pieces into puzzle; nests the nesting cups)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4112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General combinations </a:t>
                      </a:r>
                      <a:endParaRPr lang="en-US" sz="16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Creates combinations of objects that result in simple, non-specific configurations 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such as container/contained relations (e.g., puts beads &amp; puzzle pieces in the cup) 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4112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Pretend self </a:t>
                      </a:r>
                      <a:endParaRPr lang="en-US" sz="16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Relates objects to self, indicating a pretend quality to the action 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(e.g., brings empty cup to mouth to drink)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4112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Specific combinations Physical attributes </a:t>
                      </a:r>
                      <a:endParaRPr lang="en-US" sz="16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Preserves unique physical characteristics of objects in the (physical attributes) configuration 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effectLst/>
                        </a:rPr>
                        <a:t>(e.g., stacks nesting cups, strings beads)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789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264826"/>
              </p:ext>
            </p:extLst>
          </p:nvPr>
        </p:nvGraphicFramePr>
        <p:xfrm>
          <a:off x="224772" y="431448"/>
          <a:ext cx="8608762" cy="57403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600"/>
                <a:gridCol w="1562164"/>
                <a:gridCol w="64059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Level 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Categories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Definition 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8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 as agent </a:t>
                      </a:r>
                      <a:endParaRPr lang="en-US" sz="14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Extends familiar actions to doll figures, with child as agent of the activity 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(e.g. extends cup to doll’s mouth)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9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combinations Conventional attributes </a:t>
                      </a:r>
                      <a:endParaRPr lang="en-US" sz="14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Preserves unique conventional characteristics of object in the (conventional attributes) 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configuration (e.g., places cup on saucer; places string of beads on self)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scheme sequences </a:t>
                      </a:r>
                      <a:endParaRPr lang="en-US" sz="14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Extends same familiar action to two or more figures (e.g., extends cup to baby doll, 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stuffed lamb, to </a:t>
                      </a:r>
                      <a:r>
                        <a:rPr lang="en-US" sz="14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interactant</a:t>
                      </a: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11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Substitutions </a:t>
                      </a:r>
                      <a:endParaRPr lang="en-US" sz="14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Uses one object to stand in place for another (e.g., puts bowl on head for a hat) 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12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Substitutions without object </a:t>
                      </a:r>
                      <a:endParaRPr lang="en-US" sz="14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Pretends to use something that is not there (e.g., shakes an imaginary salt shaker) 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13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Doll as agent </a:t>
                      </a:r>
                      <a:endParaRPr lang="en-US" sz="14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Moves doll figures as if they are capable of action (e.g., moves figure to load blocks 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a truck; puts mirror into doll’s hand as if to see itself)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14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Multi-scheme sequences </a:t>
                      </a:r>
                      <a:endParaRPr lang="en-US" sz="14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Extends different actions to same figure (e.g., feeds doll with spoon, wipes it with cloth, 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then puts to bed)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15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Socio-dramatic play </a:t>
                      </a:r>
                      <a:endParaRPr lang="en-US" sz="1400" dirty="0" smtClean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Adopts various familiar roles in play theme (e.g., plays house, assigning the various roles) 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16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Thematic fantasy play </a:t>
                      </a:r>
                      <a:endParaRPr lang="en-US" sz="1400" dirty="0" smtClean="0"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Adopts roles of fantasy characters (e.g., plays ‘‘Superman’’ or ‘‘</a:t>
                      </a:r>
                      <a:r>
                        <a:rPr lang="en-US" sz="14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Wonderwoman</a:t>
                      </a:r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’’, 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assigning the various roles) </a:t>
                      </a: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523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Mastery Criteria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If the child demonstrated the goal in 3 different ways( type) at 3 times at both table and floor.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 behavior was considered to be mastered only if initiated by the child and not prompted or suggested by the experimenter. </a:t>
            </a: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5311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Introduction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752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Joint Attention and Symbolic Play skills </a:t>
            </a:r>
            <a:r>
              <a:rPr lang="en-GB" dirty="0" smtClean="0">
                <a:solidFill>
                  <a:srgbClr val="0000FF"/>
                </a:solidFill>
                <a:latin typeface="Times New Roman"/>
                <a:cs typeface="Times New Roman"/>
              </a:rPr>
              <a:t>develop during 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the </a:t>
            </a:r>
            <a:r>
              <a:rPr lang="en-GB" b="1" dirty="0">
                <a:solidFill>
                  <a:srgbClr val="0000FF"/>
                </a:solidFill>
                <a:latin typeface="Times New Roman"/>
                <a:cs typeface="Times New Roman"/>
              </a:rPr>
              <a:t>first 2 years of life</a:t>
            </a:r>
            <a:r>
              <a:rPr lang="en-GB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Joint Attention skills include </a:t>
            </a:r>
            <a:r>
              <a:rPr lang="en-GB" b="1" dirty="0">
                <a:solidFill>
                  <a:srgbClr val="0000FF"/>
                </a:solidFill>
                <a:latin typeface="Times New Roman"/>
                <a:cs typeface="Times New Roman"/>
              </a:rPr>
              <a:t>sharing attention 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with others by showing, pointing and </a:t>
            </a:r>
            <a:r>
              <a:rPr lang="en-GB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coordinated 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looking between object and people. </a:t>
            </a:r>
            <a:endParaRPr lang="en-GB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Symbolic Play skills include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representational use of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objects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– pretending one object represents another 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For example: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Imagining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that dolls have personal attributes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&amp; abilities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or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when a doll drives a car. 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 algn="r">
              <a:buNone/>
            </a:pPr>
            <a:r>
              <a:rPr lang="en-US" dirty="0" smtClean="0">
                <a:latin typeface="Times New Roman"/>
                <a:cs typeface="Times New Roman"/>
              </a:rPr>
              <a:t>    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Kasari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, 2006)</a:t>
            </a: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029260" y="30296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843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Rationale for Intervention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9752"/>
            <a:ext cx="8229600" cy="514639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Understanding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mental representations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of others (Baron-Cohen, </a:t>
            </a:r>
            <a:r>
              <a:rPr lang="en-US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Tager-Flusberg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, Cohen, 1994; Hobson, 2002) 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Significant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associations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between JA and later language abilities ( </a:t>
            </a:r>
            <a:r>
              <a:rPr lang="en-US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Charman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et al 2003; Loveland and Landry, 1986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Absence of JA and SP puts children with autism at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high risk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Charman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et al., 2003)</a:t>
            </a:r>
          </a:p>
        </p:txBody>
      </p:sp>
    </p:spTree>
    <p:extLst>
      <p:ext uri="{BB962C8B-B14F-4D97-AF65-F5344CB8AC3E}">
        <p14:creationId xmlns:p14="http://schemas.microsoft.com/office/powerpoint/2010/main" val="378486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"/>
            <a:ext cx="8229600" cy="98598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Supportive Evidence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2750"/>
            <a:ext cx="8229600" cy="574173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Improvements in symbolic play skills as a result of EIP focused on play and social-communication skills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   (Rogers and Lewis, 1989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7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preschool children were taught SP skills and showed significant increase in amount and complexity of these skills (</a:t>
            </a:r>
            <a:r>
              <a:rPr lang="en-US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Stahmer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, 1995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Improvements in language development as a result of a parent implemented intervention on joint attention skills (Drew et al, 2002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Improvements in responding in joint attention gestures were observed in 5 preschool children with autism who were taught JA skills (Whalen et al, 2003), 4 out of 5 improved in initiation of JA gesture</a:t>
            </a: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8647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Outcome Measures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4392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Testers independent of treatment staff and blind to child group assignment assessed the children.</a:t>
            </a:r>
          </a:p>
          <a:p>
            <a:pPr lvl="0"/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To validate clinical diagnosis of Autism: ADOS and ADI-R</a:t>
            </a:r>
          </a:p>
          <a:p>
            <a:pPr lvl="0"/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Battery of tests:</a:t>
            </a:r>
          </a:p>
          <a:p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Mullen Scales of Early Learning</a:t>
            </a:r>
          </a:p>
          <a:p>
            <a:r>
              <a:rPr lang="en-GB" dirty="0" err="1">
                <a:solidFill>
                  <a:srgbClr val="0000FF"/>
                </a:solidFill>
                <a:latin typeface="Times New Roman"/>
                <a:cs typeface="Times New Roman"/>
              </a:rPr>
              <a:t>Reynell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Developmental Language Scales</a:t>
            </a:r>
          </a:p>
          <a:p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Early Social-Communication Scales</a:t>
            </a:r>
          </a:p>
          <a:p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Structured Play activities </a:t>
            </a: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180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51" y="423355"/>
            <a:ext cx="8783532" cy="6297386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Once the children from all three groups (JA, SP, and CO) left the EIP and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RC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experimental treatment, they were followed with testing at 6 months and 12 months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post intervention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lvl="0"/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At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6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and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12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months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post intervention,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the </a:t>
            </a:r>
            <a:r>
              <a:rPr lang="en-US" b="1" dirty="0" err="1">
                <a:solidFill>
                  <a:srgbClr val="0000FF"/>
                </a:solidFill>
                <a:latin typeface="Times New Roman"/>
                <a:cs typeface="Times New Roman"/>
              </a:rPr>
              <a:t>Reynell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, ESCS,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Structured</a:t>
            </a:r>
            <a:r>
              <a:rPr lang="en-GB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Play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, and mother– child interaction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measures were repeated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lvl="0"/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 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At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12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months, the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Mullen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was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readministered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. 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arents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were given the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demographic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questionnaire at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each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testing 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1114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3354"/>
            <a:ext cx="8229600" cy="57028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/>
                <a:cs typeface="Times New Roman"/>
              </a:rPr>
              <a:t>  </a:t>
            </a:r>
            <a:r>
              <a:rPr lang="en-US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endParaRPr lang="en-US" b="1" dirty="0" smtClean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Early </a:t>
            </a:r>
            <a:r>
              <a:rPr lang="en-US" b="1" dirty="0">
                <a:solidFill>
                  <a:srgbClr val="008000"/>
                </a:solidFill>
                <a:latin typeface="Times New Roman"/>
                <a:cs typeface="Times New Roman"/>
              </a:rPr>
              <a:t>Social-Communication Scales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: 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epeated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at all four time points (entry, exit, 6 months, and 12 months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</a:p>
          <a:p>
            <a:pPr marL="0" indent="0">
              <a:buNone/>
            </a:pP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 The child and tester sit facing each other at a table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with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set of toys in view but out of reach of the child (Seibert, Hogan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&amp;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Mundy, 1982). 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Toys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include several small wind-up and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hand-operated</a:t>
            </a:r>
            <a:r>
              <a:rPr lang="en-GB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mechanical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toys, a hat, comb, glasses, ball, car, balloon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and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book. 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8720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580" y="230926"/>
            <a:ext cx="8229600" cy="6408176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The coders overlapped coding on 20% of the sample,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and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reliability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was estimated using two-way mixed effects model (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consistency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definition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)—single rater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intraclass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correlation coefficient (ICC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value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. 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These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coefficients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were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reported after each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variable (major variables were frequency of initiations and responses of JA </a:t>
            </a:r>
            <a:r>
              <a:rPr lang="en-US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behaviours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Initiations included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coordinated looking (.77), distal pointing (.80), proximal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pointing (.78), and showing (.79)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Responses included responding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to experimenter points (.81) and gaze (.83). 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The average ICC for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initiations was .79, and for responses the average ICC was .82.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GB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5790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776"/>
            <a:ext cx="8229600" cy="59463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Structured Play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This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test was repeated at all four time points (entry, exit, 6 months, and 12 months). The child is presented with sets of toys at a table (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Ungerer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&amp;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Sigman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1981). Toys consist of three different-sized dolls, doll furniture, baby bottles, a tea set, a dump truck, a garage, blocks, a piece of paper, three pieces of sponge, a telephone, a brush, and a mirror. The entire play interaction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lasts approximately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15–20 min. The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child’s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play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behaviors are videotaped and later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coded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Variables used in the analyses were (a) functional play types, (b)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SP types, and (c) play level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3066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15802"/>
            <a:ext cx="8229600" cy="55103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Mastery was defined as the highest spontaneous play level attained with at least three different types/exemplars of that level. Play level ranged from 1 ( physical and conventional combinations) to 14 (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sociodramatic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and thematic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/fantasy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play; Lifter,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Sulzer-Azaroff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Anderson, &amp;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Cowdery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1993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;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Ungerer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&amp;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Sigman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1981)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Reliability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was calculated between two independent coders blind to group status and testing order for 12 subjects</a:t>
            </a:r>
          </a:p>
          <a:p>
            <a:pPr marL="0" indent="0">
              <a:buNone/>
            </a:pP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4763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338"/>
            <a:ext cx="8229600" cy="635766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Mother</a:t>
            </a:r>
            <a:r>
              <a:rPr lang="en-US" b="1" dirty="0">
                <a:solidFill>
                  <a:srgbClr val="008000"/>
                </a:solidFill>
                <a:latin typeface="Times New Roman"/>
                <a:cs typeface="Times New Roman"/>
              </a:rPr>
              <a:t>–child interaction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.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A 15-min videotaped interaction was collected for each child at all four time points (entry, exit, 6 months, and 12 months). Mothers were asked to play with their child as they normally would at home using a standard set of toys (including dolls, dishes, puzzles, truck, and blocks). 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First, the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child’s play behaviors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during the mother– child interaction were examined and coded again for types of functional and SP acts (Lifter et al., 1993). A weighted score was used to create the mastered play level score to control for differences in opportunities that may have occurred between dyads.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0374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"/>
            <a:ext cx="8229600" cy="60804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Second, the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mother– child interaction was coded for JA skills</a:t>
            </a:r>
            <a:endParaRPr lang="en-GB" b="1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  (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ICC reported next to individual variables). The coding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identified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a) amount of time (in seconds) in which parent and child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were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jointly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engaged and interactive around objects (.65;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Bakeman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&amp;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Adamson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1984); (b) who initiated joint engagement (parent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or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child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.95); and the child’s frequency of JA skills (e.g.,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coordinated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looks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.76; pointing, .77; and showing, .78). The overall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ICC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between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two independent coders blind to group status was .78.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7049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67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Joint Attention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471"/>
            <a:ext cx="8229600" cy="59017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i="1" dirty="0" smtClean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JA 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ability is associated with language 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development</a:t>
            </a:r>
            <a:r>
              <a:rPr 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endParaRPr lang="en-US" sz="3000" dirty="0">
              <a:latin typeface="Times New Roman"/>
              <a:cs typeface="Times New Roman"/>
            </a:endParaRPr>
          </a:p>
          <a:p>
            <a:r>
              <a:rPr lang="fr-FR" sz="3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Longitudinal </a:t>
            </a:r>
            <a:r>
              <a:rPr lang="fr-FR" sz="3000" dirty="0" err="1">
                <a:solidFill>
                  <a:srgbClr val="0000FF"/>
                </a:solidFill>
                <a:latin typeface="Times New Roman"/>
                <a:cs typeface="Times New Roman"/>
              </a:rPr>
              <a:t>studies</a:t>
            </a:r>
            <a:r>
              <a:rPr lang="fr-FR" sz="3000" dirty="0">
                <a:solidFill>
                  <a:srgbClr val="0000FF"/>
                </a:solidFill>
                <a:latin typeface="Times New Roman"/>
                <a:cs typeface="Times New Roman"/>
              </a:rPr>
              <a:t> show </a:t>
            </a:r>
            <a:r>
              <a:rPr lang="en-US" sz="3000" dirty="0">
                <a:solidFill>
                  <a:srgbClr val="0000FF"/>
                </a:solidFill>
                <a:latin typeface="Times New Roman"/>
                <a:cs typeface="Times New Roman"/>
              </a:rPr>
              <a:t>greater ability to initiate and respond to</a:t>
            </a:r>
            <a:r>
              <a:rPr lang="en-GB" sz="3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3000" dirty="0">
                <a:solidFill>
                  <a:srgbClr val="0000FF"/>
                </a:solidFill>
                <a:latin typeface="Times New Roman"/>
                <a:cs typeface="Times New Roman"/>
              </a:rPr>
              <a:t>JA predicts language skills 1 year </a:t>
            </a:r>
            <a:r>
              <a:rPr lang="en-US" sz="2600" dirty="0">
                <a:solidFill>
                  <a:srgbClr val="0000FF"/>
                </a:solidFill>
                <a:latin typeface="Times New Roman"/>
                <a:cs typeface="Times New Roman"/>
              </a:rPr>
              <a:t>(Mundy, </a:t>
            </a:r>
            <a:r>
              <a:rPr lang="en-US" sz="2600" dirty="0" err="1">
                <a:solidFill>
                  <a:srgbClr val="0000FF"/>
                </a:solidFill>
                <a:latin typeface="Times New Roman"/>
                <a:cs typeface="Times New Roman"/>
              </a:rPr>
              <a:t>Sigman</a:t>
            </a:r>
            <a:r>
              <a:rPr lang="en-US" sz="2600" dirty="0">
                <a:solidFill>
                  <a:srgbClr val="0000FF"/>
                </a:solidFill>
                <a:latin typeface="Times New Roman"/>
                <a:cs typeface="Times New Roman"/>
              </a:rPr>
              <a:t>, &amp; </a:t>
            </a:r>
            <a:r>
              <a:rPr lang="en-US" sz="2600" dirty="0" err="1">
                <a:solidFill>
                  <a:srgbClr val="0000FF"/>
                </a:solidFill>
                <a:latin typeface="Times New Roman"/>
                <a:cs typeface="Times New Roman"/>
              </a:rPr>
              <a:t>Kasari</a:t>
            </a:r>
            <a:r>
              <a:rPr lang="en-US" sz="2600" dirty="0">
                <a:solidFill>
                  <a:srgbClr val="0000FF"/>
                </a:solidFill>
                <a:latin typeface="Times New Roman"/>
                <a:cs typeface="Times New Roman"/>
              </a:rPr>
              <a:t>, 1990), 5 years (</a:t>
            </a:r>
            <a:r>
              <a:rPr lang="en-US" sz="2600" dirty="0" err="1">
                <a:solidFill>
                  <a:srgbClr val="0000FF"/>
                </a:solidFill>
                <a:latin typeface="Times New Roman"/>
                <a:cs typeface="Times New Roman"/>
              </a:rPr>
              <a:t>Charman</a:t>
            </a:r>
            <a:r>
              <a:rPr lang="en-US" sz="2600" dirty="0">
                <a:solidFill>
                  <a:srgbClr val="0000FF"/>
                </a:solidFill>
                <a:latin typeface="Times New Roman"/>
                <a:cs typeface="Times New Roman"/>
              </a:rPr>
              <a:t> et al., 2005), and 8 years later (</a:t>
            </a:r>
            <a:r>
              <a:rPr lang="en-US" sz="2600" dirty="0" err="1">
                <a:solidFill>
                  <a:srgbClr val="0000FF"/>
                </a:solidFill>
                <a:latin typeface="Times New Roman"/>
                <a:cs typeface="Times New Roman"/>
              </a:rPr>
              <a:t>Sigman</a:t>
            </a:r>
            <a:r>
              <a:rPr lang="en-US" sz="2600" dirty="0">
                <a:solidFill>
                  <a:srgbClr val="0000FF"/>
                </a:solidFill>
                <a:latin typeface="Times New Roman"/>
                <a:cs typeface="Times New Roman"/>
              </a:rPr>
              <a:t> &amp;</a:t>
            </a:r>
            <a:r>
              <a:rPr lang="en-GB" sz="26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Times New Roman"/>
                <a:cs typeface="Times New Roman"/>
              </a:rPr>
              <a:t>Ruskin, 1999</a:t>
            </a:r>
            <a:r>
              <a:rPr lang="en-US" sz="2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</a:p>
          <a:p>
            <a:endParaRPr lang="en-US" sz="300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sz="3000" dirty="0">
                <a:solidFill>
                  <a:srgbClr val="0000FF"/>
                </a:solidFill>
                <a:latin typeface="Times New Roman"/>
                <a:cs typeface="Times New Roman"/>
              </a:rPr>
              <a:t>Responding to point of experimenter was the greatest predictor for language </a:t>
            </a:r>
            <a:r>
              <a:rPr lang="nb-NO" sz="2400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nb-NO" sz="2400" dirty="0" err="1">
                <a:solidFill>
                  <a:srgbClr val="0000FF"/>
                </a:solidFill>
                <a:latin typeface="Times New Roman"/>
                <a:cs typeface="Times New Roman"/>
              </a:rPr>
              <a:t>Mundy</a:t>
            </a:r>
            <a:r>
              <a:rPr lang="nb-NO" sz="2400" dirty="0">
                <a:solidFill>
                  <a:srgbClr val="0000FF"/>
                </a:solidFill>
                <a:latin typeface="Times New Roman"/>
                <a:cs typeface="Times New Roman"/>
              </a:rPr>
              <a:t> et al., 1990; </a:t>
            </a:r>
            <a:r>
              <a:rPr lang="nb-NO" sz="2400" dirty="0" err="1">
                <a:solidFill>
                  <a:srgbClr val="0000FF"/>
                </a:solidFill>
                <a:latin typeface="Times New Roman"/>
                <a:cs typeface="Times New Roman"/>
              </a:rPr>
              <a:t>Sigman</a:t>
            </a:r>
            <a:r>
              <a:rPr lang="nb-NO" sz="2400" dirty="0">
                <a:solidFill>
                  <a:srgbClr val="0000FF"/>
                </a:solidFill>
                <a:latin typeface="Times New Roman"/>
                <a:cs typeface="Times New Roman"/>
              </a:rPr>
              <a:t> &amp; </a:t>
            </a:r>
            <a:r>
              <a:rPr lang="nb-NO" sz="2400" dirty="0" err="1">
                <a:solidFill>
                  <a:srgbClr val="0000FF"/>
                </a:solidFill>
                <a:latin typeface="Times New Roman"/>
                <a:cs typeface="Times New Roman"/>
              </a:rPr>
              <a:t>Ruskin</a:t>
            </a:r>
            <a:r>
              <a:rPr lang="nb-NO" sz="2400" dirty="0">
                <a:solidFill>
                  <a:srgbClr val="0000FF"/>
                </a:solidFill>
                <a:latin typeface="Times New Roman"/>
                <a:cs typeface="Times New Roman"/>
              </a:rPr>
              <a:t>, 1999)</a:t>
            </a:r>
          </a:p>
          <a:p>
            <a:pPr marL="0" indent="0">
              <a:buNone/>
            </a:pPr>
            <a:endParaRPr lang="fr-FR" sz="2800" b="1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sz="3000" dirty="0">
                <a:solidFill>
                  <a:srgbClr val="0000FF"/>
                </a:solidFill>
                <a:latin typeface="Times New Roman"/>
                <a:cs typeface="Times New Roman"/>
              </a:rPr>
              <a:t>Joint focus of attention supports language development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(Baldwin,1991)</a:t>
            </a:r>
          </a:p>
          <a:p>
            <a:endParaRPr lang="fr-FR" b="1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4238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1852"/>
            <a:ext cx="8229600" cy="56643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Parents were asked to complete a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simple demographic form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that asked for their child’s birth date and ethnicity; the parents’ age, occupation, and highest level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of  schooling completed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; and the child’s current and previous service and for how long the service had been received.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Measures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of overall service hours and speech service hours were calculated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en-GB" b="1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This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yielded a single number for the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hours of service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the child had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received over the past year and a single number specifically for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the</a:t>
            </a:r>
            <a:r>
              <a:rPr lang="en-GB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hours of speech therapy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the child had received over the past year.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5286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Outcomes: Effectiveness of Intervention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Growth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in Language as a Function of Treatment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effect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of intervention on growth in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expressive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and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receptive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language was examined,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controlling for mental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age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at onset</a:t>
            </a: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ignificant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difference among the groups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their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rate of change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in expressive language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Both groups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showed significantly greater growth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expressive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language over time than did the control group</a:t>
            </a:r>
            <a:endParaRPr lang="en-GB" b="1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8820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"/>
            <a:ext cx="8229600" cy="663187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No significant effect of intervention on growth in receptive language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from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pre intervention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to 12 months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post intervention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findings suggest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that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focusing on joint engagement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(whether in the context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of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learning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JA skills or SP skills) with young children with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autism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results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in better language outcomes than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persisting solely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with</a:t>
            </a:r>
            <a:r>
              <a:rPr lang="en-GB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ABA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activities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number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of speech hours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was not significantly      associated with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language outcome.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 children receiving interventions on JA or SP continued to show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growth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and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generalization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in these skills after the experimental interventions ended and continued to significantly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outperform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the control group. 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GB" b="1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5523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776"/>
            <a:ext cx="8229600" cy="51603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hildren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in the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SP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intervention demonstrated stronger effects in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all areas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at the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12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-month follow up, including their growth of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JA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skills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children learned to play symbolically with toys, their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JA skills developed without direct teaching</a:t>
            </a:r>
          </a:p>
        </p:txBody>
      </p:sp>
    </p:spTree>
    <p:extLst>
      <p:ext uri="{BB962C8B-B14F-4D97-AF65-F5344CB8AC3E}">
        <p14:creationId xmlns:p14="http://schemas.microsoft.com/office/powerpoint/2010/main" val="1464955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"/>
            <a:ext cx="8229600" cy="68122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fact that SP skills did not improve significantly for the JA group suggests that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SP skills may require direct teaching, and are not as susceptible to collateral gains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en-GB" b="1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 Thus the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differences between the control group and the two experimental groups are greater a year later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than they are at the immediate end of treatment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Such findings have been noted in other studies (Yoder &amp; Warren, 2002; Weiss, Harris, Catron, &amp; Hans, 2003). 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 </a:t>
            </a:r>
            <a:endParaRPr lang="en-GB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164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9582"/>
            <a:ext cx="8229600" cy="560658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imilar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to other studies, children who are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high functioning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may progress faster regardless of treatment model (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Ozonoff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&amp;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Cathcart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1998)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Differences in treatment outcome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were looked at by examining the lowest performing children, those with expressive language ages below 20 months (and producing fewer than 5 spontaneously initiated words). Children with this profile made greater language growth if they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were randomized to</a:t>
            </a:r>
            <a:r>
              <a:rPr lang="en-GB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the JA intervention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than to the SP or control group. 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 </a:t>
            </a:r>
            <a:endParaRPr lang="en-GB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 </a:t>
            </a:r>
            <a:endParaRPr lang="en-GB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1421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35046"/>
            <a:ext cx="8229600" cy="549111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These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individual differences in response to treatment are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critically important to consider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since about one half of children with autism fail to develop any meaningful language (Lord &amp;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Schopler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1989;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Wetherby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&amp;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Prizant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1992)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One reason why the JA treatment condition facilitated language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development better for children who were developmentally young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may be that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the shared context of a joint engagement state allows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a child to focus on a joint activity and on language without having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to engage in reciprocal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communication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(as seen in typical development)</a:t>
            </a:r>
            <a:endParaRPr lang="en-GB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0590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8826"/>
            <a:ext cx="8229600" cy="5587337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B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y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staying within the child’s current focus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the adult may reduce the demand for the child to shift attention, thus maximizing the child’s ability to attend to new language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(Adamson et al., 2004)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In summary, this study significantly improved JA and SP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skills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young children with autism. Both experimental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interventions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had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significant effects on the growth of later language skills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0719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8070"/>
            <a:ext cx="8229600" cy="5568094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Generalizability of these findings is enhanced because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children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were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included in the study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regardless of initial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developmental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abilities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thus reflecting the range in ability of children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diagnosed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with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autism in the general population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. 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Findings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suggest that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interventions with young children with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autism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should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focus on both JA and SP skills as they have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significant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effects </a:t>
            </a:r>
            <a:r>
              <a:rPr lang="en-US" b="1" dirty="0">
                <a:solidFill>
                  <a:srgbClr val="0000FF"/>
                </a:solidFill>
                <a:latin typeface="Times New Roman"/>
                <a:cs typeface="Times New Roman"/>
              </a:rPr>
              <a:t>on language acquisition</a:t>
            </a:r>
            <a:r>
              <a:rPr lang="en-US" dirty="0"/>
              <a:t>.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78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Limitations of the study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Extraneous variables: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aternal education, time scale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Combination of discrete trials and child-led activities, children in EIP </a:t>
            </a:r>
            <a:r>
              <a:rPr lang="en-US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programme</a:t>
            </a: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Correlation </a:t>
            </a:r>
            <a:r>
              <a:rPr lang="en-US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vs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causation?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No improvement in receptive language skills?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Limited research on joint attention in client populations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066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671" y="0"/>
            <a:ext cx="8508826" cy="68580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sz="3800" b="1" i="1" dirty="0" smtClean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en-US" sz="38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JA </a:t>
            </a:r>
            <a:r>
              <a:rPr lang="en-US" sz="3800" b="1" i="1" dirty="0">
                <a:solidFill>
                  <a:srgbClr val="008000"/>
                </a:solidFill>
                <a:latin typeface="Times New Roman"/>
                <a:cs typeface="Times New Roman"/>
              </a:rPr>
              <a:t>skills can </a:t>
            </a:r>
            <a:r>
              <a:rPr lang="en-US" sz="38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be taught </a:t>
            </a:r>
            <a:r>
              <a:rPr lang="en-US" sz="3800" b="1" i="1" dirty="0">
                <a:solidFill>
                  <a:srgbClr val="008000"/>
                </a:solidFill>
                <a:latin typeface="Times New Roman"/>
                <a:cs typeface="Times New Roman"/>
              </a:rPr>
              <a:t>to children with </a:t>
            </a:r>
            <a:r>
              <a:rPr lang="en-US" sz="38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autism</a:t>
            </a:r>
            <a:r>
              <a:rPr lang="en-US" sz="3800" b="1" i="1" dirty="0" smtClean="0">
                <a:latin typeface="Times New Roman"/>
                <a:cs typeface="Times New Roman"/>
              </a:rPr>
              <a:t> </a:t>
            </a:r>
          </a:p>
          <a:p>
            <a:pPr marL="0" indent="0" algn="ctr">
              <a:buNone/>
            </a:pPr>
            <a:endParaRPr lang="en-US" sz="3800" b="1" i="1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By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the age of 10–13 years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, as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many as one quarter to one half of children with autism still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will not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have developed language 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(Lord &amp; </a:t>
            </a:r>
            <a:r>
              <a:rPr lang="en-US" sz="2800" dirty="0" err="1">
                <a:solidFill>
                  <a:srgbClr val="0000FF"/>
                </a:solidFill>
                <a:latin typeface="Times New Roman"/>
                <a:cs typeface="Times New Roman"/>
              </a:rPr>
              <a:t>Schopler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, 1989; </a:t>
            </a:r>
            <a:r>
              <a:rPr lang="en-US" sz="2800" dirty="0" err="1">
                <a:solidFill>
                  <a:srgbClr val="0000FF"/>
                </a:solidFill>
                <a:latin typeface="Times New Roman"/>
                <a:cs typeface="Times New Roman"/>
              </a:rPr>
              <a:t>Sigman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&amp; Ruskin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,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1999).</a:t>
            </a:r>
          </a:p>
          <a:p>
            <a:pPr marL="0" indent="0">
              <a:buNone/>
            </a:pPr>
            <a:endParaRPr lang="en-US" sz="280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Young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children with autism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have considerable deficits in social communication skills 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28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Kasari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, 2006</a:t>
            </a:r>
            <a:r>
              <a:rPr lang="en-US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Children with autism who actively follow and share attention with adults have sophisticated language abilities </a:t>
            </a:r>
            <a:r>
              <a:rPr lang="fr-FR" sz="2800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fr-FR" sz="2800" dirty="0" err="1">
                <a:solidFill>
                  <a:srgbClr val="0000FF"/>
                </a:solidFill>
                <a:latin typeface="Times New Roman"/>
                <a:cs typeface="Times New Roman"/>
              </a:rPr>
              <a:t>Charman</a:t>
            </a:r>
            <a:r>
              <a:rPr lang="fr-FR" sz="2800" dirty="0">
                <a:solidFill>
                  <a:srgbClr val="0000FF"/>
                </a:solidFill>
                <a:latin typeface="Times New Roman"/>
                <a:cs typeface="Times New Roman"/>
              </a:rPr>
              <a:t> et al., 2003; Dawson et al., 2004; Loveland &amp; Landry, 1986; </a:t>
            </a:r>
            <a:r>
              <a:rPr lang="fr-FR" sz="2800" dirty="0" err="1">
                <a:solidFill>
                  <a:srgbClr val="0000FF"/>
                </a:solidFill>
                <a:latin typeface="Times New Roman"/>
                <a:cs typeface="Times New Roman"/>
              </a:rPr>
              <a:t>Mundy</a:t>
            </a:r>
            <a:r>
              <a:rPr lang="fr-FR" sz="2800" dirty="0">
                <a:solidFill>
                  <a:srgbClr val="0000FF"/>
                </a:solidFill>
                <a:latin typeface="Times New Roman"/>
                <a:cs typeface="Times New Roman"/>
              </a:rPr>
              <a:t>, </a:t>
            </a:r>
            <a:r>
              <a:rPr lang="fr-FR" sz="2800" dirty="0" err="1">
                <a:solidFill>
                  <a:srgbClr val="0000FF"/>
                </a:solidFill>
                <a:latin typeface="Times New Roman"/>
                <a:cs typeface="Times New Roman"/>
              </a:rPr>
              <a:t>Sigman</a:t>
            </a:r>
            <a:r>
              <a:rPr lang="fr-FR" sz="2800" dirty="0">
                <a:solidFill>
                  <a:srgbClr val="0000FF"/>
                </a:solidFill>
                <a:latin typeface="Times New Roman"/>
                <a:cs typeface="Times New Roman"/>
              </a:rPr>
              <a:t>, Ungerer, &amp; Sherman, 1986)</a:t>
            </a:r>
            <a:r>
              <a:rPr lang="fr-FR" sz="28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fr-FR" sz="2800" b="1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sz="3300" dirty="0">
                <a:solidFill>
                  <a:srgbClr val="0000FF"/>
                </a:solidFill>
                <a:latin typeface="Times New Roman"/>
                <a:cs typeface="Times New Roman"/>
              </a:rPr>
              <a:t>Whalen and </a:t>
            </a:r>
            <a:r>
              <a:rPr lang="en-US" sz="3300" dirty="0" err="1">
                <a:solidFill>
                  <a:srgbClr val="0000FF"/>
                </a:solidFill>
                <a:latin typeface="Times New Roman"/>
                <a:cs typeface="Times New Roman"/>
              </a:rPr>
              <a:t>Schreibman</a:t>
            </a:r>
            <a:r>
              <a:rPr lang="en-US" sz="3300" dirty="0">
                <a:solidFill>
                  <a:srgbClr val="0000FF"/>
                </a:solidFill>
                <a:latin typeface="Times New Roman"/>
                <a:cs typeface="Times New Roman"/>
              </a:rPr>
              <a:t> (2003) found that when they directly taught children to respond and initiate JA actions, four out of five 4-year-old children with autism improved. </a:t>
            </a:r>
          </a:p>
          <a:p>
            <a:endParaRPr lang="fr-FR" sz="2800" b="1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4144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Follow-up study 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80% of children achieved functional spoken language 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Focusing on joint attention and symbolic play had long-term spoken language outcomes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Kasari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et al, 2010) </a:t>
            </a: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5221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References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Kasari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C., Freeman, S., &amp;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Paparella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T. (2006). Joint attention and symbolic play in young children with autism: A randomized controlled intervention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study.</a:t>
            </a:r>
            <a:r>
              <a:rPr lang="en-US" i="1" dirty="0" err="1">
                <a:solidFill>
                  <a:srgbClr val="0000FF"/>
                </a:solidFill>
                <a:latin typeface="Times New Roman"/>
                <a:cs typeface="Times New Roman"/>
              </a:rPr>
              <a:t>Journal</a:t>
            </a:r>
            <a:r>
              <a:rPr lang="en-US" i="1" dirty="0">
                <a:solidFill>
                  <a:srgbClr val="0000FF"/>
                </a:solidFill>
                <a:latin typeface="Times New Roman"/>
                <a:cs typeface="Times New Roman"/>
              </a:rPr>
              <a:t> of Child Psychology and Psychiatry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 </a:t>
            </a:r>
            <a:r>
              <a:rPr lang="en-US" i="1" dirty="0">
                <a:solidFill>
                  <a:srgbClr val="0000FF"/>
                </a:solidFill>
                <a:latin typeface="Times New Roman"/>
                <a:cs typeface="Times New Roman"/>
              </a:rPr>
              <a:t>47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(6), 611-620.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Kasari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C.,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Paparella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T., Freeman, S., &amp;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Jahromi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L. B. (2008). Language outcome in autism: randomized comparison of joint attention and play interventions. </a:t>
            </a:r>
            <a:r>
              <a:rPr lang="en-US" i="1" dirty="0">
                <a:solidFill>
                  <a:srgbClr val="0000FF"/>
                </a:solidFill>
                <a:latin typeface="Times New Roman"/>
                <a:cs typeface="Times New Roman"/>
              </a:rPr>
              <a:t>Journal of consulting and clinical psychology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 </a:t>
            </a:r>
            <a:r>
              <a:rPr lang="en-US" i="1" dirty="0">
                <a:solidFill>
                  <a:srgbClr val="0000FF"/>
                </a:solidFill>
                <a:latin typeface="Times New Roman"/>
                <a:cs typeface="Times New Roman"/>
              </a:rPr>
              <a:t>76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(1), 125.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Kasari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C.,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Gulsrud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A. C., Wong, C., Kwon, S., &amp; Locke, J. (2010). Randomized controlled caregiver mediated joint engagement intervention for toddlers with autism. </a:t>
            </a:r>
            <a:r>
              <a:rPr lang="en-US" i="1" dirty="0">
                <a:solidFill>
                  <a:srgbClr val="0000FF"/>
                </a:solidFill>
                <a:latin typeface="Times New Roman"/>
                <a:cs typeface="Times New Roman"/>
              </a:rPr>
              <a:t>Journal of autism and developmental disorders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 </a:t>
            </a:r>
            <a:r>
              <a:rPr lang="en-US" i="1" dirty="0">
                <a:solidFill>
                  <a:srgbClr val="0000FF"/>
                </a:solidFill>
                <a:latin typeface="Times New Roman"/>
                <a:cs typeface="Times New Roman"/>
              </a:rPr>
              <a:t>40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(9), 1045-1056.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Kasari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C.,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Gulsrud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A., Freeman, S.,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Paparella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T., &amp;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Hellemann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 G. (2012). Longitudinal follow-up of children with autism receiving targeted interventions on joint attention and play. </a:t>
            </a:r>
            <a:r>
              <a:rPr lang="en-US" i="1" dirty="0">
                <a:solidFill>
                  <a:srgbClr val="0000FF"/>
                </a:solidFill>
                <a:latin typeface="Times New Roman"/>
                <a:cs typeface="Times New Roman"/>
              </a:rPr>
              <a:t>Journal of the American Academy of Child &amp; Adolescent Psychiatry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, </a:t>
            </a:r>
            <a:r>
              <a:rPr lang="en-US" i="1" dirty="0">
                <a:solidFill>
                  <a:srgbClr val="0000FF"/>
                </a:solidFill>
                <a:latin typeface="Times New Roman"/>
                <a:cs typeface="Times New Roman"/>
              </a:rPr>
              <a:t>51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(5), 487-495.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008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5627" b="15627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Rectangle 5"/>
          <p:cNvSpPr/>
          <p:nvPr/>
        </p:nvSpPr>
        <p:spPr>
          <a:xfrm>
            <a:off x="3489044" y="2636590"/>
            <a:ext cx="440819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Discussion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en-US" sz="5400" b="1" cap="none" spc="0" dirty="0">
              <a:ln w="12700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39792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5627" b="15627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Rectangle 1"/>
          <p:cNvSpPr/>
          <p:nvPr/>
        </p:nvSpPr>
        <p:spPr>
          <a:xfrm>
            <a:off x="3458839" y="2689509"/>
            <a:ext cx="390927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999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http://www.youtube.com/watch?v=</a:t>
            </a:r>
            <a:r>
              <a:rPr lang="en-US" dirty="0" smtClean="0">
                <a:hlinkClick r:id="rId2"/>
              </a:rPr>
              <a:t>tif4U3OjT2M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http://www.youtube.com/watch?v=10xh7QdQOns&amp;list=FLk5bMFgY-</a:t>
            </a:r>
            <a:r>
              <a:rPr lang="en-US" dirty="0" smtClean="0">
                <a:hlinkClick r:id="rId3"/>
              </a:rPr>
              <a:t>ffuOeG1NDELlqA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05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3647"/>
            <a:ext cx="8229600" cy="138705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Present Study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8234"/>
            <a:ext cx="8229600" cy="37975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This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study by Connie </a:t>
            </a:r>
            <a:r>
              <a:rPr lang="en-US" dirty="0" err="1">
                <a:solidFill>
                  <a:srgbClr val="0000FF"/>
                </a:solidFill>
                <a:latin typeface="Times New Roman"/>
                <a:cs typeface="Times New Roman"/>
              </a:rPr>
              <a:t>Kasari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 et al, 2008 examined the long term effects of their previous RCT study (JA and SP in young children with autism), which was conducted in 2006. 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5854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Aims of the Study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875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Do targeted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interventions of JA or SP significantly affect children’s language outcome 6 and 12 months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later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?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By controlling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for different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treatments, can child characteristics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differentially predict language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outcome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?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tability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and growth of skills that were directly targeted in intervention, JA and SP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skills were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examined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Whenever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possible, composite measures of JA and SP skills were created to account for children’s average performance across settings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endParaRPr lang="en-US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1888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9697"/>
            <a:ext cx="8229600" cy="1062916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Participants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56 children diagnosed with Autism by </a:t>
            </a:r>
            <a:r>
              <a:rPr lang="en-GB" dirty="0" smtClean="0">
                <a:solidFill>
                  <a:srgbClr val="0000FF"/>
                </a:solidFill>
                <a:latin typeface="Times New Roman"/>
                <a:cs typeface="Times New Roman"/>
              </a:rPr>
              <a:t>Autism </a:t>
            </a:r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Diagnostic Interview- Revised (ADI-R) and Autism Diagnostic Observation Schedule (ADOS</a:t>
            </a:r>
            <a:r>
              <a:rPr lang="en-GB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lang="en-GB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en-GB" dirty="0" smtClean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Inclusion criteria</a:t>
            </a:r>
            <a:r>
              <a:rPr lang="en-GB" dirty="0" smtClean="0">
                <a:solidFill>
                  <a:srgbClr val="008000"/>
                </a:solidFill>
                <a:latin typeface="Times New Roman"/>
                <a:cs typeface="Times New Roman"/>
              </a:rPr>
              <a:t>: </a:t>
            </a:r>
            <a:endParaRPr lang="en-GB" dirty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r>
              <a:rPr lang="en-GB" dirty="0" smtClean="0">
                <a:solidFill>
                  <a:srgbClr val="0000FF"/>
                </a:solidFill>
                <a:latin typeface="Times New Roman"/>
                <a:cs typeface="Times New Roman"/>
              </a:rPr>
              <a:t>Age range 3-4 years old</a:t>
            </a:r>
          </a:p>
          <a:p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Accessible for follow-up</a:t>
            </a:r>
          </a:p>
          <a:p>
            <a:r>
              <a:rPr lang="en-GB" dirty="0">
                <a:solidFill>
                  <a:srgbClr val="0000FF"/>
                </a:solidFill>
                <a:latin typeface="Times New Roman"/>
                <a:cs typeface="Times New Roman"/>
              </a:rPr>
              <a:t>No seizure disorder or other medical conditions</a:t>
            </a:r>
          </a:p>
          <a:p>
            <a:endParaRPr lang="en-GB" dirty="0">
              <a:latin typeface="Times New Roman"/>
              <a:cs typeface="Times New Roman"/>
            </a:endParaRPr>
          </a:p>
          <a:p>
            <a:endParaRPr lang="en-GB" dirty="0" smtClean="0">
              <a:latin typeface="Times New Roman"/>
              <a:cs typeface="Times New Roman"/>
            </a:endParaRPr>
          </a:p>
          <a:p>
            <a:endParaRPr lang="en-GB" dirty="0">
              <a:latin typeface="Times New Roman"/>
              <a:cs typeface="Times New Roman"/>
            </a:endParaRPr>
          </a:p>
          <a:p>
            <a:endParaRPr lang="en-GB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7952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tudy Design 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8" r="1798"/>
          <a:stretch>
            <a:fillRect/>
          </a:stretch>
        </p:blipFill>
        <p:spPr>
          <a:xfrm rot="5400000">
            <a:off x="1129592" y="-1279003"/>
            <a:ext cx="6869874" cy="9427881"/>
          </a:xfrm>
        </p:spPr>
      </p:pic>
    </p:spTree>
    <p:extLst>
      <p:ext uri="{BB962C8B-B14F-4D97-AF65-F5344CB8AC3E}">
        <p14:creationId xmlns:p14="http://schemas.microsoft.com/office/powerpoint/2010/main" val="1986084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</TotalTime>
  <Words>3350</Words>
  <Application>Microsoft Macintosh PowerPoint</Application>
  <PresentationFormat>On-screen Show (4:3)</PresentationFormat>
  <Paragraphs>327</Paragraphs>
  <Slides>43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PowerPoint Presentation</vt:lpstr>
      <vt:lpstr>Introduction</vt:lpstr>
      <vt:lpstr>Joint Attention</vt:lpstr>
      <vt:lpstr>PowerPoint Presentation</vt:lpstr>
      <vt:lpstr>PowerPoint Presentation</vt:lpstr>
      <vt:lpstr>Present Study</vt:lpstr>
      <vt:lpstr>Aims of the Study</vt:lpstr>
      <vt:lpstr>Participants</vt:lpstr>
      <vt:lpstr>PowerPoint Presentation</vt:lpstr>
      <vt:lpstr>Intervention</vt:lpstr>
      <vt:lpstr>Intervention</vt:lpstr>
      <vt:lpstr>Difference Between JA and SP</vt:lpstr>
      <vt:lpstr>Intervention Approach</vt:lpstr>
      <vt:lpstr>PowerPoint Presentation</vt:lpstr>
      <vt:lpstr> Joint Attention Skills (Kasari, 2006)  </vt:lpstr>
      <vt:lpstr>Joint Attention Skills</vt:lpstr>
      <vt:lpstr>Play Skills(Kasari, 2006) </vt:lpstr>
      <vt:lpstr>PowerPoint Presentation</vt:lpstr>
      <vt:lpstr>Mastery Criteria</vt:lpstr>
      <vt:lpstr>Rationale for Intervention</vt:lpstr>
      <vt:lpstr>Supportive Evidence</vt:lpstr>
      <vt:lpstr>Outcome Measures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Outcomes: Effectiveness of Intervention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Limitations of the study</vt:lpstr>
      <vt:lpstr>Follow-up study </vt:lpstr>
      <vt:lpstr>References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Attention and  Symbolic Play in Young Children with Autism: A RCT Study</dc:title>
  <dc:creator>Mac</dc:creator>
  <cp:lastModifiedBy>Mac</cp:lastModifiedBy>
  <cp:revision>93</cp:revision>
  <dcterms:created xsi:type="dcterms:W3CDTF">2014-03-06T12:57:38Z</dcterms:created>
  <dcterms:modified xsi:type="dcterms:W3CDTF">2014-03-12T23:27:13Z</dcterms:modified>
</cp:coreProperties>
</file>